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Proxima Nova Semibold" panose="020B0604020202020204" charset="0"/>
      <p:regular r:id="rId13"/>
      <p:bold r:id="rId14"/>
      <p:boldItalic r:id="rId15"/>
    </p:embeddedFont>
    <p:embeddedFont>
      <p:font typeface="Space Grotesk" panose="020B0604020202020204" charset="0"/>
      <p:regular r:id="rId16"/>
      <p:bold r:id="rId17"/>
    </p:embeddedFont>
    <p:embeddedFont>
      <p:font typeface="Space Grotesk Light" panose="020B0604020202020204" charset="0"/>
      <p:regular r:id="rId18"/>
      <p:bold r:id="rId19"/>
    </p:embeddedFont>
    <p:embeddedFont>
      <p:font typeface="Space Grotesk Medium" panose="020B0604020202020204" charset="0"/>
      <p:regular r:id="rId20"/>
      <p:bold r:id="rId21"/>
    </p:embeddedFont>
    <p:embeddedFont>
      <p:font typeface="Space Grotesk SemiBold" panose="020B0604020202020204" charset="0"/>
      <p:regular r:id="rId22"/>
      <p:bold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164" y="84"/>
      </p:cViewPr>
      <p:guideLst>
        <p:guide orient="horz" pos="1478"/>
        <p:guide pos="2754"/>
        <p:guide orient="horz" pos="2910"/>
        <p:guide pos="5613"/>
        <p:guide orient="horz" pos="1071"/>
        <p:guide pos="261"/>
        <p:guide pos="52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a79bd304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a79bd304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bc4d7bee79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bc4d7bee79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1a5c5518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1a5c5518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bc4d7bee79_0_1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5" name="Google Shape;235;g1bc4d7bee79_0_1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c4d7bee7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41" name="Google Shape;241;g1bc4d7bee7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bc7019b174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47" name="Google Shape;247;g1bc7019b174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bc7019b174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54" name="Google Shape;254;g1bc7019b174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1a5c551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1a5c551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33abd18c3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33abd18c3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bc4d7bee79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bc4d7bee79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t="34132" r="16359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w="19050" cap="flat" cmpd="sng">
            <a:solidFill>
              <a:srgbClr val="DD266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w="19050" cap="flat" cmpd="sng">
            <a:solidFill>
              <a:srgbClr val="DD266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4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sz="15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r="7604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roxo">
  <p:cSld name="MAIN_POINT_1">
    <p:bg>
      <p:bgPr>
        <a:solidFill>
          <a:srgbClr val="7C2ECB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1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">
  <p:cSld name="SECTION_TITLE_AND_DESCRIPTIO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2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fundo de estrelas">
  <p:cSld name="CAPTION_ONLY">
    <p:bg>
      <p:bgPr>
        <a:solidFill>
          <a:srgbClr val="040427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sz="3000" b="1">
                <a:solidFill>
                  <a:srgbClr val="BEFEC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fundo de estrelas roxo">
  <p:cSld name="CAPTION_ONLY_1">
    <p:bg>
      <p:bgPr>
        <a:solidFill>
          <a:srgbClr val="7C2ECB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sz="3000" b="1">
                <a:solidFill>
                  <a:srgbClr val="BEFEC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2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roxo 2">
  <p:cSld name="BIG_NUMBER">
    <p:bg>
      <p:bgPr>
        <a:solidFill>
          <a:srgbClr val="7C2ECB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5"/>
          <p:cNvSpPr txBox="1">
            <a:spLocks noGrp="1"/>
          </p:cNvSpPr>
          <p:nvPr>
            <p:ph type="title" idx="2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roxo">
  <p:cSld name="BIG_NUMBER_1">
    <p:bg>
      <p:bgPr>
        <a:solidFill>
          <a:srgbClr val="7C2ECB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title" idx="2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logo roxo" type="blank">
  <p:cSld name="BLANK">
    <p:bg>
      <p:bgPr>
        <a:solidFill>
          <a:srgbClr val="7C2ECB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logo azul escuro">
  <p:cSld name="BLANK_1">
    <p:bg>
      <p:bgPr>
        <a:solidFill>
          <a:srgbClr val="040427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esquerda">
  <p:cSld name="BLANK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 idx="2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sz="2300" b="1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 idx="3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l="-25969" t="-25342" r="11618" b="-22171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l="-16070" t="-20982" r="-25894" b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">
  <p:cSld name="BLANK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 idx="2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sz="2300" b="1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title" idx="3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l="-8700" t="-8700" r="-8711" b="-8711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e imagem de destaque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t="10566" b="10574"/>
          <a:stretch/>
        </p:blipFill>
        <p:spPr>
          <a:xfrm>
            <a:off x="432600" y="395550"/>
            <a:ext cx="8278800" cy="43524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name="adj" fmla="val 16667"/>
            </a:avLst>
          </a:pr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sz="1200" b="1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 1">
  <p:cSld name="BLANK_1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-38856" t="-47326" r="-15703" b="-7233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 1 1">
  <p:cSld name="BLANK_1_1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l="-38856" t="-47326" r="-15703" b="-7233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rot="10800000" flipH="1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ópico e slide livre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ópico e slide livre escuro" type="twoColTx">
  <p:cSld name="TITLE_AND_TWO_COLUMNS">
    <p:bg>
      <p:bgPr>
        <a:solidFill>
          <a:srgbClr val="00002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sz="1200" b="1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direita" type="titleOnly">
  <p:cSld name="TITLE_ONLY">
    <p:bg>
      <p:bgPr>
        <a:solidFill>
          <a:srgbClr val="040427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com foto">
  <p:cSld name="ONE_COLUMN_TEXT">
    <p:bg>
      <p:bgPr>
        <a:solidFill>
          <a:srgbClr val="040427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direita com foto ">
  <p:cSld name="ONE_COLUMN_TEXT_2">
    <p:bg>
      <p:bgPr>
        <a:solidFill>
          <a:srgbClr val="040427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>
            <a:spLocks noGrp="1"/>
          </p:cNvSpPr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title" idx="2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com foto fundo roxo">
  <p:cSld name="ONE_COLUMN_TEXT_1">
    <p:bg>
      <p:bgPr>
        <a:solidFill>
          <a:srgbClr val="7C2EC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">
  <p:cSld name="MAIN_POINT">
    <p:bg>
      <p:bgPr>
        <a:solidFill>
          <a:srgbClr val="04042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0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co-learning-lounge/complete-data-science-project-life-cycle-9eae6e4ed4c9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careerfoundry.com/en/blog/data-analytics/business-intelligence-vs-data-analytics/" TargetMode="External"/><Relationship Id="rId5" Type="http://schemas.openxmlformats.org/officeDocument/2006/relationships/hyperlink" Target="https://www.scnsoft.com/blog/4-types-of-data-analytics" TargetMode="External"/><Relationship Id="rId4" Type="http://schemas.openxmlformats.org/officeDocument/2006/relationships/hyperlink" Target="https://cappra.com.br/2017/10/17/data-driven-precisa-ser-cultura-e-nao-um-projeto/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9.xml"/><Relationship Id="rId6" Type="http://schemas.openxmlformats.org/officeDocument/2006/relationships/image" Target="../media/image19.png"/><Relationship Id="rId5" Type="http://schemas.openxmlformats.org/officeDocument/2006/relationships/hyperlink" Target="https://cappra.com.br/2017/10/17/data-driven-precisa-ser-cultura-e-nao-um-projeto/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27"/>
        </a:solidFill>
        <a:effectLst/>
      </p:bgPr>
    </p:bg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965725" y="26151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l="20493" r="20499"/>
          <a:stretch/>
        </p:blipFill>
        <p:spPr>
          <a:xfrm>
            <a:off x="601125" y="1110475"/>
            <a:ext cx="2921400" cy="32961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>
            <a:spLocks noGrp="1"/>
          </p:cNvSpPr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5131"/>
              <a:buFont typeface="Arial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Leituras Complementares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90" name="Google Shape;290;p33"/>
          <p:cNvSpPr txBox="1"/>
          <p:nvPr/>
        </p:nvSpPr>
        <p:spPr>
          <a:xfrm>
            <a:off x="413775" y="1033875"/>
            <a:ext cx="7999800" cy="203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3"/>
              </a:rPr>
              <a:t>https://medium.com/co-learning-lounge/complete-data-science-project-life-cycle-9eae6e4ed4c9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https://cappra.com.br/2017/10/17/data-driven-precisa-ser-cultura-e-nao-um-projeto/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5"/>
              </a:rPr>
              <a:t>https://www.scnsoft.com/blog/4-types-of-data-analytics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6"/>
              </a:rPr>
              <a:t>https://careerfoundry.com/en/blog/data-analytics/business-intelligence-vs-data-analytics</a:t>
            </a: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6"/>
              </a:rPr>
              <a:t>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91" name="Google Shape;291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22"/>
        </a:solidFill>
        <a:effectLst/>
      </p:bgPr>
    </p:bg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 que terá na aula de hoje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25" name="Google Shape;225;p2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26" name="Google Shape;226;p25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Um contexto sobre de BI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Os 4 tipos de análise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Data Driven Maturity Level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2" name="Google Shape;232;p25"/>
          <p:cNvSpPr/>
          <p:nvPr/>
        </p:nvSpPr>
        <p:spPr>
          <a:xfrm rot="5400000">
            <a:off x="1946325" y="1349275"/>
            <a:ext cx="185400" cy="160500"/>
          </a:xfrm>
          <a:prstGeom prst="triangle">
            <a:avLst>
              <a:gd name="adj" fmla="val 50000"/>
            </a:avLst>
          </a:prstGeom>
          <a:solidFill>
            <a:srgbClr val="FFE3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Um contexto geral de BI</a:t>
            </a:r>
            <a:endParaRPr/>
          </a:p>
        </p:txBody>
      </p:sp>
      <p:sp>
        <p:nvSpPr>
          <p:cNvPr id="238" name="Google Shape;238;p26"/>
          <p:cNvSpPr txBox="1">
            <a:spLocks noGrp="1"/>
          </p:cNvSpPr>
          <p:nvPr>
            <p:ph type="body" idx="4294967295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O que é Business Intelligence (BI)?</a:t>
            </a:r>
            <a:endParaRPr sz="2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Um termo amplo que engloba estratégia, tecnologia, processos e ferramentas com objetivo de fornecer suporte à tomada de decisão de uma organização.</a:t>
            </a:r>
            <a:endParaRPr sz="2100"/>
          </a:p>
          <a:p>
            <a:pPr marL="457200" lvl="0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BI vs Data Analytics vs Outros termos</a:t>
            </a:r>
            <a:endParaRPr sz="2100"/>
          </a:p>
          <a:p>
            <a:pPr marL="914400" lvl="1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Olhando para trás vs Olhando para o futuro</a:t>
            </a:r>
            <a:endParaRPr sz="2100"/>
          </a:p>
          <a:p>
            <a:pPr marL="914400" lvl="1" indent="-3619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Dados estruturados vs Não estruturados</a:t>
            </a:r>
            <a:endParaRPr sz="21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300" y="820550"/>
            <a:ext cx="6558699" cy="38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/>
        </p:nvSpPr>
        <p:spPr>
          <a:xfrm>
            <a:off x="712300" y="1335950"/>
            <a:ext cx="4061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1. Descritiva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aconteceu?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2. Diagnóstica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está acontecendo?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0" name="Google Shape;250;p28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225" y="1092675"/>
            <a:ext cx="4844749" cy="28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/>
        </p:nvSpPr>
        <p:spPr>
          <a:xfrm>
            <a:off x="712300" y="1335950"/>
            <a:ext cx="4061400" cy="129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3. Preditiva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pode acontecer?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4. Prescritiva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precisamos fazer?</a:t>
            </a:r>
            <a:endParaRPr sz="18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7" name="Google Shape;257;p29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250" y="1278150"/>
            <a:ext cx="4631374" cy="26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Driven Maturity Level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64" name="Google Shape;264;p30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9513" y="-4111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0"/>
          <p:cNvSpPr txBox="1">
            <a:spLocks noGrp="1"/>
          </p:cNvSpPr>
          <p:nvPr>
            <p:ph type="title" idx="2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pt-BR"/>
              <a:t>"Antes de ter Ferramentas Analíticas, precisamos ter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pt-BR"/>
              <a:t>Inteligência Analítica"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9" name="Google Shape;269;p30"/>
          <p:cNvSpPr txBox="1">
            <a:spLocks noGrp="1"/>
          </p:cNvSpPr>
          <p:nvPr>
            <p:ph type="title" idx="3"/>
          </p:nvPr>
        </p:nvSpPr>
        <p:spPr>
          <a:xfrm>
            <a:off x="162600" y="398777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Fonte: </a:t>
            </a:r>
            <a:r>
              <a:rPr lang="pt-BR" sz="1100" u="sng">
                <a:solidFill>
                  <a:schemeClr val="hlink"/>
                </a:solidFill>
                <a:hlinkClick r:id="rId5"/>
              </a:rPr>
              <a:t>Cappra</a:t>
            </a:r>
            <a:endParaRPr sz="1100"/>
          </a:p>
        </p:txBody>
      </p:sp>
      <p:pic>
        <p:nvPicPr>
          <p:cNvPr id="270" name="Google Shape;27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600" y="1279155"/>
            <a:ext cx="4050901" cy="2217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1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Processos &gt;&gt;&gt;&gt; Ferramentas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77" name="Google Shape;2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775" y="644178"/>
            <a:ext cx="8060827" cy="41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2"/>
          <p:cNvSpPr txBox="1">
            <a:spLocks noGrp="1"/>
          </p:cNvSpPr>
          <p:nvPr>
            <p:ph type="title" idx="4294967295"/>
          </p:nvPr>
        </p:nvSpPr>
        <p:spPr>
          <a:xfrm>
            <a:off x="147850" y="941950"/>
            <a:ext cx="84960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Não foque em aprender ferramentas, entenda</a:t>
            </a:r>
            <a:endParaRPr sz="292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os processos que as ferramentas buscam</a:t>
            </a:r>
            <a:endParaRPr sz="292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resolver!</a:t>
            </a:r>
            <a:endParaRPr sz="292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endParaRPr sz="2920"/>
          </a:p>
        </p:txBody>
      </p:sp>
      <p:sp>
        <p:nvSpPr>
          <p:cNvPr id="284" name="Google Shape;284;p32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Processos &gt;&gt;&gt;&gt; Ferramentas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317</Words>
  <Application>Microsoft Office PowerPoint</Application>
  <PresentationFormat>Apresentação na tela (16:9)</PresentationFormat>
  <Paragraphs>43</Paragraphs>
  <Slides>10</Slides>
  <Notes>10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10</vt:i4>
      </vt:variant>
    </vt:vector>
  </HeadingPairs>
  <TitlesOfParts>
    <vt:vector size="17" baseType="lpstr">
      <vt:lpstr>Arial</vt:lpstr>
      <vt:lpstr>Space Grotesk SemiBold</vt:lpstr>
      <vt:lpstr>Proxima Nova Semibold</vt:lpstr>
      <vt:lpstr>Space Grotesk Light</vt:lpstr>
      <vt:lpstr>Space Grotesk Medium</vt:lpstr>
      <vt:lpstr>Space Grotesk</vt:lpstr>
      <vt:lpstr>Simple Light</vt:lpstr>
      <vt:lpstr>Apresentação do PowerPoint</vt:lpstr>
      <vt:lpstr>O que terá na aula de hoje</vt:lpstr>
      <vt:lpstr>Um contexto geral de BI</vt:lpstr>
      <vt:lpstr>Os 4 tipos de análise</vt:lpstr>
      <vt:lpstr>Os 4 tipos de análise</vt:lpstr>
      <vt:lpstr>Os 4 tipos de análise</vt:lpstr>
      <vt:lpstr>Data Driven Maturity Level</vt:lpstr>
      <vt:lpstr>Processos &gt;&gt;&gt;&gt; Ferramentas</vt:lpstr>
      <vt:lpstr>Não foque em aprender ferramentas, entenda os processos que as ferramentas buscam resolver! </vt:lpstr>
      <vt:lpstr>Leituras Complementares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Leo Koki Shashiki</cp:lastModifiedBy>
  <cp:revision>1</cp:revision>
  <dcterms:modified xsi:type="dcterms:W3CDTF">2023-05-27T19:56:04Z</dcterms:modified>
</cp:coreProperties>
</file>